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ags/tag1.xml" ContentType="application/vnd.openxmlformats-officedocument.presentationml.tags+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6" r:id="rId2"/>
    <p:sldId id="274" r:id="rId3"/>
    <p:sldId id="261" r:id="rId4"/>
    <p:sldId id="260" r:id="rId5"/>
    <p:sldId id="275" r:id="rId6"/>
    <p:sldId id="267" r:id="rId7"/>
    <p:sldId id="271" r:id="rId8"/>
    <p:sldId id="270" r:id="rId9"/>
    <p:sldId id="272" r:id="rId10"/>
    <p:sldId id="276" r:id="rId11"/>
    <p:sldId id="265" r:id="rId12"/>
    <p:sldId id="269" r:id="rId13"/>
    <p:sldId id="277" r:id="rId14"/>
    <p:sldId id="263" r:id="rId15"/>
    <p:sldId id="259" r:id="rId16"/>
    <p:sldId id="258" r:id="rId17"/>
    <p:sldId id="262" r:id="rId18"/>
    <p:sldId id="278"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showPr>
  <p:clrMru>
    <a:srgbClr val="6600CC"/>
    <a:srgbClr val="FFFF00"/>
    <a:srgbClr val="F824E9"/>
    <a:srgbClr val="FCFC60"/>
    <a:srgbClr val="BF111D"/>
    <a:srgbClr val="54F802"/>
    <a:srgbClr val="FF66CC"/>
    <a:srgbClr val="DF1361"/>
    <a:srgbClr val="FF66FF"/>
    <a:srgbClr val="F8289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7191" autoAdjust="0"/>
    <p:restoredTop sz="86444" autoAdjust="0"/>
  </p:normalViewPr>
  <p:slideViewPr>
    <p:cSldViewPr>
      <p:cViewPr varScale="1">
        <p:scale>
          <a:sx n="64" d="100"/>
          <a:sy n="64" d="100"/>
        </p:scale>
        <p:origin x="-648" y="-96"/>
      </p:cViewPr>
      <p:guideLst>
        <p:guide orient="horz" pos="2160"/>
        <p:guide pos="2880"/>
      </p:guideLst>
    </p:cSldViewPr>
  </p:slideViewPr>
  <p:outlineViewPr>
    <p:cViewPr>
      <p:scale>
        <a:sx n="33" d="100"/>
        <a:sy n="33" d="100"/>
      </p:scale>
      <p:origin x="264" y="6912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4420A1B-0DD7-4970-AC7A-826FC1390A93}" type="datetimeFigureOut">
              <a:rPr lang="en-US" smtClean="0"/>
              <a:pPr/>
              <a:t>9/15/2009</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147B4ED-E5FA-4F5A-BFA7-A69F6426484C}"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147B4ED-E5FA-4F5A-BFA7-A69F6426484C}" type="slidenum">
              <a:rPr lang="en-US" smtClean="0"/>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147B4ED-E5FA-4F5A-BFA7-A69F6426484C}" type="slidenum">
              <a:rPr lang="en-US" smtClean="0"/>
              <a:pPr/>
              <a:t>11</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147B4ED-E5FA-4F5A-BFA7-A69F6426484C}" type="slidenum">
              <a:rPr lang="en-US" smtClean="0"/>
              <a:pPr/>
              <a:t>13</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0074D0B-D303-4923-AD1E-9C52E4DC00B4}" type="datetimeFigureOut">
              <a:rPr lang="en-US" smtClean="0"/>
              <a:pPr/>
              <a:t>9/15/2009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B30DEBA-44D1-46CA-A784-5C58E124B714}"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0074D0B-D303-4923-AD1E-9C52E4DC00B4}" type="datetimeFigureOut">
              <a:rPr lang="en-US" smtClean="0"/>
              <a:pPr/>
              <a:t>9/15/2009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B30DEBA-44D1-46CA-A784-5C58E124B714}"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0074D0B-D303-4923-AD1E-9C52E4DC00B4}" type="datetimeFigureOut">
              <a:rPr lang="en-US" smtClean="0"/>
              <a:pPr/>
              <a:t>9/15/2009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B30DEBA-44D1-46CA-A784-5C58E124B714}"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0074D0B-D303-4923-AD1E-9C52E4DC00B4}" type="datetimeFigureOut">
              <a:rPr lang="en-US" smtClean="0"/>
              <a:pPr/>
              <a:t>9/15/2009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B30DEBA-44D1-46CA-A784-5C58E124B714}"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0074D0B-D303-4923-AD1E-9C52E4DC00B4}" type="datetimeFigureOut">
              <a:rPr lang="en-US" smtClean="0"/>
              <a:pPr/>
              <a:t>9/15/2009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B30DEBA-44D1-46CA-A784-5C58E124B714}"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0074D0B-D303-4923-AD1E-9C52E4DC00B4}" type="datetimeFigureOut">
              <a:rPr lang="en-US" smtClean="0"/>
              <a:pPr/>
              <a:t>9/15/2009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B30DEBA-44D1-46CA-A784-5C58E124B714}"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0074D0B-D303-4923-AD1E-9C52E4DC00B4}" type="datetimeFigureOut">
              <a:rPr lang="en-US" smtClean="0"/>
              <a:pPr/>
              <a:t>9/15/2009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0B30DEBA-44D1-46CA-A784-5C58E124B714}"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0074D0B-D303-4923-AD1E-9C52E4DC00B4}" type="datetimeFigureOut">
              <a:rPr lang="en-US" smtClean="0"/>
              <a:pPr/>
              <a:t>9/15/2009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B30DEBA-44D1-46CA-A784-5C58E124B714}"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074D0B-D303-4923-AD1E-9C52E4DC00B4}" type="datetimeFigureOut">
              <a:rPr lang="en-US" smtClean="0"/>
              <a:pPr/>
              <a:t>9/15/2009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0B30DEBA-44D1-46CA-A784-5C58E124B714}"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0074D0B-D303-4923-AD1E-9C52E4DC00B4}" type="datetimeFigureOut">
              <a:rPr lang="en-US" smtClean="0"/>
              <a:pPr/>
              <a:t>9/15/2009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B30DEBA-44D1-46CA-A784-5C58E124B714}"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0074D0B-D303-4923-AD1E-9C52E4DC00B4}" type="datetimeFigureOut">
              <a:rPr lang="en-US" smtClean="0"/>
              <a:pPr/>
              <a:t>9/15/2009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B30DEBA-44D1-46CA-A784-5C58E124B714}"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0074D0B-D303-4923-AD1E-9C52E4DC00B4}" type="datetimeFigureOut">
              <a:rPr lang="en-US" smtClean="0"/>
              <a:pPr/>
              <a:t>9/15/2009</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B30DEBA-44D1-46CA-A784-5C58E124B714}"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image" Target="../media/image15.jpeg"/><Relationship Id="rId7" Type="http://schemas.openxmlformats.org/officeDocument/2006/relationships/image" Target="../media/image18.jpeg"/><Relationship Id="rId2" Type="http://schemas.openxmlformats.org/officeDocument/2006/relationships/slideLayout" Target="../slideLayouts/slideLayout2.xml"/><Relationship Id="rId1" Type="http://schemas.openxmlformats.org/officeDocument/2006/relationships/tags" Target="../tags/tag1.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1.jpeg"/></Relationships>
</file>

<file path=ppt/slides/_rels/slide1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22.jpeg"/><Relationship Id="rId4" Type="http://schemas.openxmlformats.org/officeDocument/2006/relationships/image" Target="../media/image21.jpeg"/></Relationships>
</file>

<file path=ppt/slides/_rels/slide17.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25.jpeg"/></Relationships>
</file>

<file path=ppt/slides/_rels/slide18.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143000"/>
            <a:ext cx="1066800" cy="628650"/>
          </a:xfrm>
        </p:spPr>
        <p:txBody>
          <a:bodyPr>
            <a:noAutofit/>
          </a:bodyPr>
          <a:lstStyle/>
          <a:p>
            <a:r>
              <a:rPr lang="en-US" dirty="0" smtClean="0"/>
              <a:t/>
            </a:r>
            <a:br>
              <a:rPr lang="en-US" dirty="0" smtClean="0"/>
            </a:br>
            <a:endParaRPr lang="en-US" dirty="0"/>
          </a:p>
        </p:txBody>
      </p:sp>
      <p:sp>
        <p:nvSpPr>
          <p:cNvPr id="3" name="Subtitle 2"/>
          <p:cNvSpPr>
            <a:spLocks noGrp="1"/>
          </p:cNvSpPr>
          <p:nvPr>
            <p:ph type="subTitle" idx="1"/>
          </p:nvPr>
        </p:nvSpPr>
        <p:spPr/>
        <p:txBody>
          <a:bodyPr>
            <a:normAutofit fontScale="92500" lnSpcReduction="10000"/>
          </a:bodyPr>
          <a:lstStyle/>
          <a:p>
            <a:r>
              <a:rPr lang="en-US" dirty="0" smtClean="0">
                <a:solidFill>
                  <a:schemeClr val="bg1"/>
                </a:solidFill>
              </a:rPr>
              <a:t>There are many different species of Butterflies and Moths that make up the very large insect order of “LEPIDOPTERA”</a:t>
            </a:r>
          </a:p>
          <a:p>
            <a:endParaRPr lang="en-US" dirty="0" smtClean="0"/>
          </a:p>
          <a:p>
            <a:endParaRPr lang="en-US" dirty="0"/>
          </a:p>
        </p:txBody>
      </p:sp>
      <p:sp>
        <p:nvSpPr>
          <p:cNvPr id="5" name="Rectangle 4"/>
          <p:cNvSpPr/>
          <p:nvPr/>
        </p:nvSpPr>
        <p:spPr>
          <a:xfrm>
            <a:off x="1447800" y="914400"/>
            <a:ext cx="6451831" cy="923330"/>
          </a:xfrm>
          <a:prstGeom prst="rect">
            <a:avLst/>
          </a:prstGeom>
          <a:noFill/>
        </p:spPr>
        <p:txBody>
          <a:bodyPr wrap="none" lIns="91440" tIns="45720" rIns="91440" bIns="45720">
            <a:spAutoFit/>
          </a:bodyPr>
          <a:lstStyle/>
          <a:p>
            <a:pPr algn="ctr"/>
            <a:r>
              <a:rPr lang="en-US" sz="5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Butterflies and Moths</a:t>
            </a:r>
            <a:endParaRPr lang="en-US" sz="54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cSld>
  <p:clrMapOvr>
    <a:masterClrMapping/>
  </p:clrMapOvr>
  <p:transition advTm="6646"/>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they exist in the food chain</a:t>
            </a:r>
            <a:endParaRPr lang="en-US" dirty="0"/>
          </a:p>
        </p:txBody>
      </p:sp>
      <p:sp>
        <p:nvSpPr>
          <p:cNvPr id="3" name="Content Placeholder 2"/>
          <p:cNvSpPr>
            <a:spLocks noGrp="1"/>
          </p:cNvSpPr>
          <p:nvPr>
            <p:ph idx="1"/>
          </p:nvPr>
        </p:nvSpPr>
        <p:spPr/>
        <p:txBody>
          <a:bodyPr/>
          <a:lstStyle/>
          <a:p>
            <a:pPr>
              <a:buNone/>
            </a:pPr>
            <a:r>
              <a:rPr lang="en-US" dirty="0" smtClean="0"/>
              <a:t>Female Butterflies feed on nectar of flowers.</a:t>
            </a:r>
            <a:br>
              <a:rPr lang="en-US" dirty="0" smtClean="0"/>
            </a:br>
            <a:endParaRPr lang="en-US" dirty="0" smtClean="0"/>
          </a:p>
          <a:p>
            <a:pPr>
              <a:buNone/>
            </a:pPr>
            <a:r>
              <a:rPr lang="en-US" dirty="0" smtClean="0"/>
              <a:t>Male Butterflies feed on deceased animals.</a:t>
            </a:r>
            <a:endParaRPr lang="en-US" dirty="0"/>
          </a:p>
        </p:txBody>
      </p:sp>
    </p:spTree>
  </p:cSld>
  <p:clrMapOvr>
    <a:masterClrMapping/>
  </p:clrMapOvr>
  <p:transition advTm="858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2000" b="-2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ln w="50800"/>
                <a:solidFill>
                  <a:schemeClr val="bg1">
                    <a:shade val="50000"/>
                  </a:schemeClr>
                </a:solidFill>
                <a:effectLst>
                  <a:glow rad="228600">
                    <a:schemeClr val="accent4">
                      <a:satMod val="175000"/>
                      <a:alpha val="40000"/>
                    </a:schemeClr>
                  </a:glow>
                </a:effectLst>
              </a:rPr>
              <a:t>Butterflies-Local species</a:t>
            </a:r>
            <a:r>
              <a:rPr lang="en-US" b="1" dirty="0" smtClean="0">
                <a:ln w="50800"/>
                <a:solidFill>
                  <a:schemeClr val="bg1">
                    <a:shade val="50000"/>
                  </a:schemeClr>
                </a:solidFill>
              </a:rPr>
              <a:t> </a:t>
            </a:r>
            <a:br>
              <a:rPr lang="en-US" b="1" dirty="0" smtClean="0">
                <a:ln w="50800"/>
                <a:solidFill>
                  <a:schemeClr val="bg1">
                    <a:shade val="50000"/>
                  </a:schemeClr>
                </a:solidFill>
              </a:rPr>
            </a:br>
            <a:endParaRPr lang="en-US" dirty="0"/>
          </a:p>
        </p:txBody>
      </p:sp>
      <p:sp>
        <p:nvSpPr>
          <p:cNvPr id="3" name="Content Placeholder 2"/>
          <p:cNvSpPr>
            <a:spLocks noGrp="1"/>
          </p:cNvSpPr>
          <p:nvPr>
            <p:ph idx="1"/>
          </p:nvPr>
        </p:nvSpPr>
        <p:spPr/>
        <p:txBody>
          <a:bodyPr>
            <a:normAutofit/>
          </a:bodyPr>
          <a:lstStyle/>
          <a:p>
            <a:pPr>
              <a:buNone/>
            </a:pPr>
            <a:r>
              <a:rPr lang="en-US" dirty="0" smtClean="0"/>
              <a:t>   </a:t>
            </a:r>
            <a:r>
              <a:rPr lang="en-US" dirty="0" smtClean="0">
                <a:solidFill>
                  <a:schemeClr val="accent4">
                    <a:lumMod val="60000"/>
                    <a:lumOff val="40000"/>
                  </a:schemeClr>
                </a:solidFill>
              </a:rPr>
              <a:t>There are approximately 143 different Butterfly species in Victoria. There are some species that live in only a few different districts, whilst there are other species  that live in heaps of different districts. You will find that they are mostly found somewhere with heaps of flowers so that they can collect pollen.</a:t>
            </a:r>
          </a:p>
        </p:txBody>
      </p:sp>
    </p:spTree>
  </p:cSld>
  <p:clrMapOvr>
    <a:masterClrMapping/>
  </p:clrMapOvr>
  <p:transition advTm="24086"/>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
            </a:r>
            <a:endParaRPr lang="en-US" dirty="0"/>
          </a:p>
        </p:txBody>
      </p:sp>
      <p:sp>
        <p:nvSpPr>
          <p:cNvPr id="3" name="Content Placeholder 2"/>
          <p:cNvSpPr>
            <a:spLocks noGrp="1"/>
          </p:cNvSpPr>
          <p:nvPr>
            <p:ph idx="1"/>
          </p:nvPr>
        </p:nvSpPr>
        <p:spPr/>
        <p:txBody>
          <a:bodyPr/>
          <a:lstStyle/>
          <a:p>
            <a:pPr>
              <a:buNone/>
            </a:pPr>
            <a:r>
              <a:rPr lang="en-US" dirty="0" smtClean="0">
                <a:solidFill>
                  <a:schemeClr val="bg1"/>
                </a:solidFill>
              </a:rPr>
              <a:t>The specie of moth that is the most common to everyone is the common Moth.</a:t>
            </a:r>
          </a:p>
          <a:p>
            <a:pPr>
              <a:buNone/>
            </a:pPr>
            <a:r>
              <a:rPr lang="en-US" dirty="0" smtClean="0">
                <a:solidFill>
                  <a:schemeClr val="bg1"/>
                </a:solidFill>
              </a:rPr>
              <a:t>The common moth is a specie of moth that everyone has seen.</a:t>
            </a:r>
          </a:p>
          <a:p>
            <a:pPr>
              <a:buNone/>
            </a:pPr>
            <a:r>
              <a:rPr lang="en-US" dirty="0" smtClean="0">
                <a:solidFill>
                  <a:schemeClr val="bg1"/>
                </a:solidFill>
              </a:rPr>
              <a:t>The common moths is Brown and with White stripes on its wings.</a:t>
            </a:r>
            <a:endParaRPr lang="en-US" dirty="0">
              <a:solidFill>
                <a:schemeClr val="bg1"/>
              </a:solidFill>
            </a:endParaRPr>
          </a:p>
        </p:txBody>
      </p:sp>
      <p:sp>
        <p:nvSpPr>
          <p:cNvPr id="4" name="Rectangle 3"/>
          <p:cNvSpPr/>
          <p:nvPr/>
        </p:nvSpPr>
        <p:spPr>
          <a:xfrm>
            <a:off x="1752600" y="533400"/>
            <a:ext cx="5883983" cy="923330"/>
          </a:xfrm>
          <a:prstGeom prst="rect">
            <a:avLst/>
          </a:prstGeom>
          <a:noFill/>
        </p:spPr>
        <p:txBody>
          <a:bodyPr wrap="none" lIns="91440" tIns="45720" rIns="91440" bIns="45720">
            <a:spAutoFit/>
          </a:bodyPr>
          <a:lstStyle/>
          <a:p>
            <a:pPr algn="ctr"/>
            <a:r>
              <a:rPr lang="en-US" sz="54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Moths- local species</a:t>
            </a:r>
            <a:endParaRPr lang="en-US" sz="54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cSld>
  <p:clrMapOvr>
    <a:masterClrMapping/>
  </p:clrMapOvr>
  <p:transition advTm="17254"/>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solidFill>
                  <a:srgbClr val="54F802"/>
                </a:solidFill>
              </a:rPr>
              <a:t/>
            </a:r>
            <a:br>
              <a:rPr lang="en-US" dirty="0" smtClean="0">
                <a:solidFill>
                  <a:srgbClr val="54F802"/>
                </a:solidFill>
              </a:rPr>
            </a:br>
            <a:r>
              <a:rPr lang="en-US" dirty="0" smtClean="0">
                <a:solidFill>
                  <a:srgbClr val="54F802"/>
                </a:solidFill>
              </a:rPr>
              <a:t>Harmful? Beneficial?</a:t>
            </a:r>
            <a:r>
              <a:rPr lang="en-US" dirty="0" smtClean="0"/>
              <a:t/>
            </a:r>
            <a:br>
              <a:rPr lang="en-US" dirty="0" smtClean="0"/>
            </a:br>
            <a:r>
              <a:rPr lang="en-US" dirty="0" smtClean="0"/>
              <a:t/>
            </a:r>
            <a:br>
              <a:rPr lang="en-US" dirty="0" smtClean="0"/>
            </a:br>
            <a:endParaRPr lang="en-US" dirty="0"/>
          </a:p>
        </p:txBody>
      </p:sp>
      <p:sp>
        <p:nvSpPr>
          <p:cNvPr id="3" name="Content Placeholder 2"/>
          <p:cNvSpPr>
            <a:spLocks noGrp="1"/>
          </p:cNvSpPr>
          <p:nvPr>
            <p:ph idx="1"/>
          </p:nvPr>
        </p:nvSpPr>
        <p:spPr/>
        <p:txBody>
          <a:bodyPr>
            <a:normAutofit/>
          </a:bodyPr>
          <a:lstStyle/>
          <a:p>
            <a:pPr>
              <a:buNone/>
            </a:pPr>
            <a:r>
              <a:rPr lang="en-US" dirty="0" smtClean="0">
                <a:solidFill>
                  <a:srgbClr val="54F802"/>
                </a:solidFill>
              </a:rPr>
              <a:t/>
            </a:r>
            <a:br>
              <a:rPr lang="en-US" dirty="0" smtClean="0">
                <a:solidFill>
                  <a:srgbClr val="54F802"/>
                </a:solidFill>
              </a:rPr>
            </a:br>
            <a:r>
              <a:rPr lang="en-US" dirty="0" smtClean="0">
                <a:solidFill>
                  <a:srgbClr val="54F802"/>
                </a:solidFill>
              </a:rPr>
              <a:t>Beneficial</a:t>
            </a:r>
          </a:p>
          <a:p>
            <a:pPr>
              <a:buNone/>
            </a:pPr>
            <a:r>
              <a:rPr lang="en-US" dirty="0" smtClean="0">
                <a:solidFill>
                  <a:srgbClr val="54F802"/>
                </a:solidFill>
              </a:rPr>
              <a:t>.they are good looking and colourful.</a:t>
            </a:r>
          </a:p>
          <a:p>
            <a:pPr>
              <a:buNone/>
            </a:pPr>
            <a:r>
              <a:rPr lang="en-US" dirty="0" smtClean="0">
                <a:solidFill>
                  <a:srgbClr val="54F802"/>
                </a:solidFill>
              </a:rPr>
              <a:t>.their cocoons are used as silk in Asian countries.</a:t>
            </a:r>
          </a:p>
          <a:p>
            <a:pPr>
              <a:buNone/>
            </a:pPr>
            <a:r>
              <a:rPr lang="en-US" dirty="0" smtClean="0">
                <a:solidFill>
                  <a:srgbClr val="54F802"/>
                </a:solidFill>
              </a:rPr>
              <a:t/>
            </a:r>
            <a:br>
              <a:rPr lang="en-US" dirty="0" smtClean="0">
                <a:solidFill>
                  <a:srgbClr val="54F802"/>
                </a:solidFill>
              </a:rPr>
            </a:br>
            <a:r>
              <a:rPr lang="en-US" dirty="0" smtClean="0">
                <a:solidFill>
                  <a:srgbClr val="54F802"/>
                </a:solidFill>
              </a:rPr>
              <a:t>Harmful</a:t>
            </a:r>
          </a:p>
          <a:p>
            <a:pPr>
              <a:buNone/>
            </a:pPr>
            <a:r>
              <a:rPr lang="en-US" dirty="0" smtClean="0">
                <a:solidFill>
                  <a:srgbClr val="54F802"/>
                </a:solidFill>
              </a:rPr>
              <a:t>.some butterflies destroy crops.</a:t>
            </a:r>
          </a:p>
          <a:p>
            <a:pPr>
              <a:buNone/>
            </a:pPr>
            <a:r>
              <a:rPr lang="en-US" dirty="0" smtClean="0">
                <a:solidFill>
                  <a:srgbClr val="54F802"/>
                </a:solidFill>
              </a:rPr>
              <a:t>.caterpillars feed on stored grains.</a:t>
            </a:r>
          </a:p>
          <a:p>
            <a:pPr>
              <a:buNone/>
            </a:pPr>
            <a:endParaRPr lang="en-US" dirty="0"/>
          </a:p>
        </p:txBody>
      </p:sp>
    </p:spTree>
  </p:cSld>
  <p:clrMapOvr>
    <a:masterClrMapping/>
  </p:clrMapOvr>
  <p:transition advTm="18611"/>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25000" b="-2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6600"/>
                </a:solidFill>
              </a:rPr>
              <a:t>☺!Amazing!☺</a:t>
            </a:r>
            <a:endParaRPr lang="en-US" b="1" dirty="0">
              <a:solidFill>
                <a:srgbClr val="FF6600"/>
              </a:solidFill>
            </a:endParaRPr>
          </a:p>
        </p:txBody>
      </p:sp>
      <p:sp>
        <p:nvSpPr>
          <p:cNvPr id="3" name="Content Placeholder 2"/>
          <p:cNvSpPr>
            <a:spLocks noGrp="1"/>
          </p:cNvSpPr>
          <p:nvPr>
            <p:ph idx="1"/>
          </p:nvPr>
        </p:nvSpPr>
        <p:spPr>
          <a:xfrm>
            <a:off x="381000" y="2057400"/>
            <a:ext cx="8229600" cy="4525963"/>
          </a:xfrm>
        </p:spPr>
        <p:txBody>
          <a:bodyPr>
            <a:normAutofit fontScale="70000" lnSpcReduction="20000"/>
          </a:bodyPr>
          <a:lstStyle/>
          <a:p>
            <a:pPr>
              <a:buNone/>
            </a:pPr>
            <a:r>
              <a:rPr lang="en-US" b="1" dirty="0" smtClean="0">
                <a:solidFill>
                  <a:schemeClr val="bg1"/>
                </a:solidFill>
                <a:latin typeface="Batang" pitchFamily="18" charset="-127"/>
                <a:ea typeface="Batang" pitchFamily="18" charset="-127"/>
                <a:cs typeface="Tahoma" pitchFamily="34" charset="0"/>
              </a:rPr>
              <a:t>    </a:t>
            </a:r>
            <a:r>
              <a:rPr lang="en-US" sz="3400" b="1" dirty="0" smtClean="0">
                <a:solidFill>
                  <a:schemeClr val="bg1"/>
                </a:solidFill>
                <a:ea typeface="Batang" pitchFamily="18" charset="-127"/>
                <a:cs typeface="Tahoma" pitchFamily="34" charset="0"/>
              </a:rPr>
              <a:t>Did you know that there is a specie of moth that comes from Asia and it was involved in a big murder case( the Ed Gien case) whom was known to put the moth down the victims throat which led to his capture and conviction. The moths name is Acherontia atropos aka the death’s head moth. </a:t>
            </a:r>
          </a:p>
          <a:p>
            <a:pPr>
              <a:buNone/>
            </a:pPr>
            <a:r>
              <a:rPr lang="en-US" sz="3400" b="1" dirty="0" smtClean="0">
                <a:solidFill>
                  <a:schemeClr val="bg1"/>
                </a:solidFill>
                <a:ea typeface="Batang" pitchFamily="18" charset="-127"/>
                <a:cs typeface="Tahoma" pitchFamily="34" charset="0"/>
              </a:rPr>
              <a:t>    </a:t>
            </a:r>
          </a:p>
          <a:p>
            <a:pPr>
              <a:buNone/>
            </a:pPr>
            <a:r>
              <a:rPr lang="en-US" sz="3400" b="1" dirty="0" smtClean="0">
                <a:solidFill>
                  <a:schemeClr val="bg1"/>
                </a:solidFill>
                <a:ea typeface="Batang" pitchFamily="18" charset="-127"/>
                <a:cs typeface="Tahoma" pitchFamily="34" charset="0"/>
              </a:rPr>
              <a:t>     its preferable not to look up the pictures of the crime scene it is horrific and not suitable for anyone to look at.( I have not put this website in my bibliography because its horrific and in my opinion it shouldn’t be viewed by anyone ).</a:t>
            </a:r>
          </a:p>
          <a:p>
            <a:pPr>
              <a:buNone/>
            </a:pPr>
            <a:endParaRPr lang="en-US" sz="3400" b="1" dirty="0" smtClean="0">
              <a:solidFill>
                <a:schemeClr val="bg1"/>
              </a:solidFill>
              <a:ea typeface="Batang" pitchFamily="18" charset="-127"/>
              <a:cs typeface="Tahoma" pitchFamily="34" charset="0"/>
            </a:endParaRPr>
          </a:p>
          <a:p>
            <a:pPr>
              <a:buNone/>
            </a:pPr>
            <a:r>
              <a:rPr lang="en-US" sz="3400" b="1" dirty="0" smtClean="0">
                <a:solidFill>
                  <a:schemeClr val="bg1"/>
                </a:solidFill>
                <a:ea typeface="Batang" pitchFamily="18" charset="-127"/>
                <a:cs typeface="Tahoma" pitchFamily="34" charset="0"/>
              </a:rPr>
              <a:t>     I just happened to come across this article whilst I was looking up information for my project.</a:t>
            </a:r>
          </a:p>
          <a:p>
            <a:pPr>
              <a:buNone/>
            </a:pPr>
            <a:endParaRPr lang="en-US" dirty="0"/>
          </a:p>
        </p:txBody>
      </p:sp>
    </p:spTree>
  </p:cSld>
  <p:clrMapOvr>
    <a:masterClrMapping/>
  </p:clrMapOvr>
  <p:transition advTm="43774"/>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bg>
      <p:bgPr>
        <a:solidFill>
          <a:srgbClr val="3333CC"/>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Pictures</a:t>
            </a:r>
            <a:endParaRPr lang="en-US" dirty="0">
              <a:solidFill>
                <a:srgbClr val="FFFF00"/>
              </a:solidFill>
            </a:endParaRPr>
          </a:p>
        </p:txBody>
      </p:sp>
      <p:sp>
        <p:nvSpPr>
          <p:cNvPr id="3" name="Content Placeholder 2"/>
          <p:cNvSpPr>
            <a:spLocks noGrp="1"/>
          </p:cNvSpPr>
          <p:nvPr>
            <p:ph idx="1"/>
          </p:nvPr>
        </p:nvSpPr>
        <p:spPr/>
        <p:txBody>
          <a:bodyPr/>
          <a:lstStyle/>
          <a:p>
            <a:endParaRPr lang="en-US" dirty="0"/>
          </a:p>
        </p:txBody>
      </p:sp>
      <p:pic>
        <p:nvPicPr>
          <p:cNvPr id="3075" name="Picture 3" descr="C:\Users\CompaqCQ60\Pictures\amys pics\Bu.jpg"/>
          <p:cNvPicPr>
            <a:picLocks noChangeAspect="1" noChangeArrowheads="1"/>
          </p:cNvPicPr>
          <p:nvPr/>
        </p:nvPicPr>
        <p:blipFill>
          <a:blip r:embed="rId3"/>
          <a:srcRect/>
          <a:stretch>
            <a:fillRect/>
          </a:stretch>
        </p:blipFill>
        <p:spPr bwMode="auto">
          <a:xfrm>
            <a:off x="6553200" y="4267200"/>
            <a:ext cx="2057400" cy="1752600"/>
          </a:xfrm>
          <a:prstGeom prst="rect">
            <a:avLst/>
          </a:prstGeom>
          <a:noFill/>
        </p:spPr>
      </p:pic>
      <p:pic>
        <p:nvPicPr>
          <p:cNvPr id="3076" name="Picture 4" descr="C:\Users\CompaqCQ60\Pictures\amys pics\blue.jpg"/>
          <p:cNvPicPr>
            <a:picLocks noChangeAspect="1" noChangeArrowheads="1"/>
          </p:cNvPicPr>
          <p:nvPr/>
        </p:nvPicPr>
        <p:blipFill>
          <a:blip r:embed="rId4"/>
          <a:srcRect/>
          <a:stretch>
            <a:fillRect/>
          </a:stretch>
        </p:blipFill>
        <p:spPr bwMode="auto">
          <a:xfrm>
            <a:off x="228600" y="228600"/>
            <a:ext cx="2101273" cy="1600200"/>
          </a:xfrm>
          <a:prstGeom prst="rect">
            <a:avLst/>
          </a:prstGeom>
          <a:noFill/>
        </p:spPr>
      </p:pic>
      <p:pic>
        <p:nvPicPr>
          <p:cNvPr id="3077" name="Picture 5" descr="C:\Users\CompaqCQ60\Pictures\amys pics\hehe.jpg"/>
          <p:cNvPicPr>
            <a:picLocks noChangeAspect="1" noChangeArrowheads="1"/>
          </p:cNvPicPr>
          <p:nvPr/>
        </p:nvPicPr>
        <p:blipFill>
          <a:blip r:embed="rId5"/>
          <a:srcRect/>
          <a:stretch>
            <a:fillRect/>
          </a:stretch>
        </p:blipFill>
        <p:spPr bwMode="auto">
          <a:xfrm>
            <a:off x="395288" y="4876800"/>
            <a:ext cx="1814512" cy="1752600"/>
          </a:xfrm>
          <a:prstGeom prst="rect">
            <a:avLst/>
          </a:prstGeom>
          <a:noFill/>
        </p:spPr>
      </p:pic>
      <p:pic>
        <p:nvPicPr>
          <p:cNvPr id="3078" name="Picture 6" descr="C:\Users\CompaqCQ60\Pictures\amys pics\right.jpg"/>
          <p:cNvPicPr>
            <a:picLocks noChangeAspect="1" noChangeArrowheads="1"/>
          </p:cNvPicPr>
          <p:nvPr/>
        </p:nvPicPr>
        <p:blipFill>
          <a:blip r:embed="rId6"/>
          <a:srcRect/>
          <a:stretch>
            <a:fillRect/>
          </a:stretch>
        </p:blipFill>
        <p:spPr bwMode="auto">
          <a:xfrm>
            <a:off x="3962400" y="2133600"/>
            <a:ext cx="1747838" cy="1600200"/>
          </a:xfrm>
          <a:prstGeom prst="rect">
            <a:avLst/>
          </a:prstGeom>
          <a:noFill/>
        </p:spPr>
      </p:pic>
      <p:pic>
        <p:nvPicPr>
          <p:cNvPr id="3079" name="Picture 7" descr="C:\Users\CompaqCQ60\Pictures\amys pics\Moth1.jpg"/>
          <p:cNvPicPr>
            <a:picLocks noChangeAspect="1" noChangeArrowheads="1"/>
          </p:cNvPicPr>
          <p:nvPr/>
        </p:nvPicPr>
        <p:blipFill>
          <a:blip r:embed="rId7"/>
          <a:srcRect/>
          <a:stretch>
            <a:fillRect/>
          </a:stretch>
        </p:blipFill>
        <p:spPr bwMode="auto">
          <a:xfrm>
            <a:off x="6705600" y="392113"/>
            <a:ext cx="1441450" cy="1512887"/>
          </a:xfrm>
          <a:prstGeom prst="rect">
            <a:avLst/>
          </a:prstGeom>
          <a:noFill/>
        </p:spPr>
      </p:pic>
      <p:pic>
        <p:nvPicPr>
          <p:cNvPr id="3080" name="Picture 8" descr="C:\Users\CompaqCQ60\Pictures\amys pics\ages.jpg"/>
          <p:cNvPicPr>
            <a:picLocks noChangeAspect="1" noChangeArrowheads="1"/>
          </p:cNvPicPr>
          <p:nvPr/>
        </p:nvPicPr>
        <p:blipFill>
          <a:blip r:embed="rId8"/>
          <a:srcRect/>
          <a:stretch>
            <a:fillRect/>
          </a:stretch>
        </p:blipFill>
        <p:spPr bwMode="auto">
          <a:xfrm>
            <a:off x="3352800" y="4402138"/>
            <a:ext cx="1698625" cy="2151062"/>
          </a:xfrm>
          <a:prstGeom prst="rect">
            <a:avLst/>
          </a:prstGeom>
          <a:noFill/>
        </p:spPr>
      </p:pic>
    </p:spTree>
    <p:custDataLst>
      <p:tags r:id="rId1"/>
    </p:custDataLst>
  </p:cSld>
  <p:clrMapOvr>
    <a:masterClrMapping/>
  </p:clrMapOvr>
  <p:transition advTm="1675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0.11302 0.12523 C -0.12136 0.12801 -0.12865 0.13426 -0.13716 0.13611 C -0.15018 0.13912 -0.179 0.13981 -0.18716 0.14028 C -0.2007 0.14282 -0.21216 0.14491 -0.22587 0.14236 C -0.23351 0.13912 -0.23716 0.1338 -0.24202 0.12523 C -0.24584 0.11181 -0.24914 0.09861 -0.25174 0.08449 C -0.25226 0.05926 -0.25226 0.03426 -0.2533 0.00903 C -0.25348 0.00671 -0.25382 0.0044 -0.25504 0.00278 C -0.2566 0.00093 -0.26823 -0.00532 -0.26945 -0.00602 C -0.27257 -0.00764 -0.27917 -0.01019 -0.27917 -0.01019 C -0.2875 -0.01759 -0.2967 -0.0213 -0.3066 -0.02315 C -0.33247 -0.02106 -0.3283 -0.02431 -0.34375 -0.01019 C -0.35018 0.00162 -0.3533 0.01481 -0.3599 0.02639 C -0.36615 0.05208 -0.37361 0.06435 -0.39045 0.07801 C -0.39202 0.08148 -0.39358 0.08519 -0.39532 0.08866 C -0.39844 0.09468 -0.40504 0.10602 -0.40504 0.10602 C -0.40643 0.11134 -0.40973 0.12569 -0.41146 0.12731 C -0.41354 0.1294 -0.41684 0.12569 -0.41945 0.12523 C -0.43507 0.12245 -0.4507 0.11921 -0.46632 0.11667 C -0.47761 0.11042 -0.4882 0.10903 -0.50018 0.10602 C -0.51059 0.09676 -0.52674 0.09306 -0.53889 0.08866 C -0.55556 0.08264 -0.5717 0.07477 -0.58889 0.07153 C -0.59723 0.06481 -0.60677 0.05949 -0.61632 0.05648 C -0.62153 0.05185 -0.62657 0.04838 -0.63247 0.0456 C -0.6467 0.02662 -0.6533 0.02269 -0.66146 -0.0037 C -0.66407 -0.02153 -0.66962 -0.03773 -0.67275 -0.05532 C -0.67552 -0.08912 -0.68195 -0.13009 -0.69375 -0.16065 C -0.69636 -0.175 -0.69914 -0.18935 -0.70174 -0.2037 C -0.70452 -0.23727 -0.70521 -0.2375 -0.70174 -0.28542 C -0.70139 -0.2912 -0.69688 -0.29514 -0.69532 -0.30046 C -0.69202 -0.31227 -0.68959 -0.32546 -0.68247 -0.33495 C -0.67066 -0.35069 -0.65764 -0.35347 -0.64375 -0.36296 C -0.63872 -0.36644 -0.6382 -0.36921 -0.63247 -0.37153 C -0.62604 -0.37431 -0.61945 -0.37593 -0.61302 -0.37801 C -0.61094 -0.3787 -0.6066 -0.38009 -0.6066 -0.38009 C -0.59723 -0.38866 -0.59289 -0.38912 -0.58073 -0.39097 C -0.54427 -0.41458 -0.49792 -0.41319 -0.45816 -0.41875 C -0.45174 -0.41806 -0.44514 -0.41829 -0.43889 -0.41667 C -0.42014 -0.41181 -0.43768 -0.41227 -0.43073 -0.41227 " pathEditMode="relative" ptsTypes="ffffffffffffffffffffffffffffffffffffffA">
                                      <p:cBhvr>
                                        <p:cTn id="6" dur="2000" fill="hold"/>
                                        <p:tgtEl>
                                          <p:spTgt spid="3075"/>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0" presetClass="path" presetSubtype="0" accel="50000" decel="50000" fill="hold" nodeType="clickEffect">
                                  <p:stCondLst>
                                    <p:cond delay="0"/>
                                  </p:stCondLst>
                                  <p:childTnLst>
                                    <p:animMotion origin="layout" path="M 0.11337 0.12731 C 0.12448 0.13287 0.11059 0.12731 0.12465 0.12731 C 0.13004 0.12731 0.13542 0.12894 0.1408 0.12963 C 0.14774 0.13403 0.15469 0.13796 0.16163 0.14236 C 0.16806 0.15093 0.16632 0.14699 0.16979 0.15972 C 0.17101 0.16389 0.17292 0.17269 0.17292 0.17269 C 0.175 0.19097 0.17899 0.2081 0.18108 0.22639 C 0.18004 0.26296 0.18316 0.31829 0.15521 0.34236 C 0.14705 0.35926 0.15938 0.33449 0.14392 0.36181 C 0.14167 0.36597 0.13958 0.37037 0.1375 0.37477 C 0.13646 0.37685 0.1342 0.38125 0.1342 0.38125 C 0.13212 0.39028 0.12778 0.3963 0.12465 0.40486 C 0.12153 0.41343 0.11997 0.42361 0.11806 0.43287 C 0.1191 0.44792 0.11788 0.46366 0.12135 0.47801 C 0.12257 0.48287 0.12778 0.4838 0.13108 0.48657 C 0.13264 0.48796 0.13594 0.49097 0.13594 0.49097 C 0.13993 0.49907 0.14375 0.49954 0.15035 0.5037 C 0.17847 0.50255 0.20122 0.50208 0.22778 0.49722 C 0.23906 0.49236 0.25017 0.49074 0.26163 0.48657 C 0.27483 0.48194 0.28715 0.47407 0.30035 0.46944 C 0.33733 0.45625 0.37587 0.44444 0.41163 0.42639 C 0.44722 0.40833 0.47969 0.38403 0.51806 0.37894 C 0.53524 0.37338 0.55278 0.36458 0.56979 0.35764 C 0.57708 0.35463 0.5849 0.35417 0.59236 0.35116 C 0.59566 0.34977 0.60208 0.34676 0.60208 0.34676 C 0.60712 0.33681 0.6132 0.3287 0.61806 0.31875 C 0.63073 0.29236 0.62257 0.30394 0.63264 0.29097 C 0.63663 0.28032 0.6401 0.27431 0.64722 0.26713 C 0.66111 0.23843 0.65174 0.15741 0.64392 0.11458 C 0.64219 0.09375 0.64045 0.07269 0.6375 0.05208 C 0.63629 0.04352 0.63264 0.0331 0.63264 0.02431 " pathEditMode="relative" ptsTypes="ffffffffffffffffffffffffffffffA">
                                      <p:cBhvr>
                                        <p:cTn id="10" dur="2000" fill="hold"/>
                                        <p:tgtEl>
                                          <p:spTgt spid="3076"/>
                                        </p:tgtEl>
                                        <p:attrNameLst>
                                          <p:attrName>ppt_x</p:attrName>
                                          <p:attrName>ppt_y</p:attrName>
                                        </p:attrNameLst>
                                      </p:cBhvr>
                                    </p:animMotion>
                                  </p:childTnLst>
                                </p:cTn>
                              </p:par>
                            </p:childTnLst>
                          </p:cTn>
                        </p:par>
                      </p:childTnLst>
                    </p:cTn>
                  </p:par>
                  <p:par>
                    <p:cTn id="11" fill="hold">
                      <p:stCondLst>
                        <p:cond delay="indefinite"/>
                      </p:stCondLst>
                      <p:childTnLst>
                        <p:par>
                          <p:cTn id="12" fill="hold">
                            <p:stCondLst>
                              <p:cond delay="0"/>
                            </p:stCondLst>
                            <p:childTnLst>
                              <p:par>
                                <p:cTn id="13" presetID="0" presetClass="path" presetSubtype="0" accel="50000" decel="50000" fill="hold" nodeType="clickEffect">
                                  <p:stCondLst>
                                    <p:cond delay="0"/>
                                  </p:stCondLst>
                                  <p:childTnLst>
                                    <p:animMotion origin="layout" path="M -3.05556E-6 -5.92593E-6 C 0.00382 -0.01621 0.00539 -0.00926 0.01459 -0.02153 C 0.02136 -0.03056 0.03108 -0.05116 0.03872 -0.05602 C 0.04601 -0.06088 0.0533 -0.06204 0.06129 -0.06459 C 0.08559 -0.0632 0.11789 -0.06575 0.14202 -0.05371 C 0.15417 -0.04769 0.16441 -0.0419 0.17743 -0.03658 C 0.1948 -0.02963 0.18004 -0.03149 0.19514 -0.02362 C 0.20764 -0.01713 0.22309 -0.01459 0.23542 -0.00649 C 0.24566 0.00046 0.2566 0.00648 0.26771 0.01064 C 0.27865 0.01458 0.29028 0.01504 0.30157 0.01712 C 0.31198 0.0162 0.32205 0.01597 0.3323 0.01296 C 0.33664 0.0118 0.34514 0.00856 0.34514 0.00856 C 0.36632 0.00995 0.38785 0.01388 0.40816 0.00416 C 0.41146 -0.00024 0.4224 -0.01343 0.42587 -0.02153 C 0.43108 -0.03403 0.42674 -0.02987 0.4323 -0.04098 C 0.43525 -0.047 0.43907 -0.05209 0.44202 -0.05811 C 0.44601 -0.07501 0.45625 -0.07778 0.46754 -0.0838 C 0.4691 -0.08357 0.4849 -0.08357 0.49028 -0.07963 C 0.49375 -0.07709 0.5 -0.07107 0.5 -0.07107 C 0.50122 -0.06899 0.50921 -0.05394 0.51129 -0.05371 C 0.51493 -0.05325 0.51771 -0.05811 0.52101 -0.06019 C 0.52796 -0.06436 0.53473 -0.06852 0.54202 -0.07107 C 0.55278 -0.06968 0.56407 -0.07153 0.57414 -0.06667 C 0.58004 -0.06389 0.5974 -0.0338 0.6033 -0.02593 C 0.60903 -0.01042 0.61511 0.00509 0.61945 0.02152 C 0.62014 0.03819 0.62257 0.09189 0.62257 0.10532 C 0.62257 0.11874 0.62726 0.15879 0.61129 0.1655 C 0.60799 0.16828 0.60487 0.17129 0.60157 0.17407 C 0.59966 0.17569 0.59167 0.19166 0.58872 0.1956 C 0.57223 0.19351 0.55764 0.18796 0.54202 0.18055 C 0.53837 0.1787 0.53612 0.17291 0.5323 0.17199 C 0.52952 0.17129 0.52691 0.1706 0.52414 0.1699 C 0.5132 0.15995 0.51823 0.16296 0.50973 0.15902 C 0.50434 0.1537 0.49862 0.15185 0.49358 0.14629 C 0.48594 0.13796 0.479 0.12893 0.46945 0.12476 C 0.46094 0.11712 0.45816 0.11805 0.45816 0.10532 " pathEditMode="relative" ptsTypes="fffffffffffffffffffffffffffffffffffA">
                                      <p:cBhvr>
                                        <p:cTn id="14" dur="2000" fill="hold"/>
                                        <p:tgtEl>
                                          <p:spTgt spid="3077"/>
                                        </p:tgtEl>
                                        <p:attrNameLst>
                                          <p:attrName>ppt_x</p:attrName>
                                          <p:attrName>ppt_y</p:attrName>
                                        </p:attrNameLst>
                                      </p:cBhvr>
                                    </p:animMotion>
                                  </p:childTnLst>
                                </p:cTn>
                              </p:par>
                            </p:childTnLst>
                          </p:cTn>
                        </p:par>
                      </p:childTnLst>
                    </p:cTn>
                  </p:par>
                  <p:par>
                    <p:cTn id="15" fill="hold">
                      <p:stCondLst>
                        <p:cond delay="indefinite"/>
                      </p:stCondLst>
                      <p:childTnLst>
                        <p:par>
                          <p:cTn id="16" fill="hold">
                            <p:stCondLst>
                              <p:cond delay="0"/>
                            </p:stCondLst>
                            <p:childTnLst>
                              <p:par>
                                <p:cTn id="17" presetID="0" presetClass="path" presetSubtype="0" accel="50000" decel="50000" fill="hold" nodeType="clickEffect">
                                  <p:stCondLst>
                                    <p:cond delay="0"/>
                                  </p:stCondLst>
                                  <p:childTnLst>
                                    <p:animMotion origin="layout" path="M -2.5E-6 -2.96296E-6 C 0.01684 -0.0081 0.03559 -0.00278 0.0533 -0.00648 C 0.07917 -0.02384 0.09896 -0.0463 0.11615 -0.07755 C 0.11788 -0.08055 0.11806 -0.08495 0.11945 -0.08819 C 0.12413 -0.0993 0.12379 -0.09329 0.12743 -0.10324 C 0.12865 -0.10671 0.12986 -0.11042 0.13073 -0.11412 C 0.13143 -0.1169 0.13143 -0.11991 0.13229 -0.12268 C 0.13577 -0.13333 0.1408 -0.14491 0.14514 -0.15486 C 0.14948 -0.17593 0.14601 -0.1956 0.13715 -0.21296 C 0.13386 -0.22662 0.12413 -0.23611 0.11615 -0.24514 C 0.11441 -0.24722 0.11268 -0.2493 0.11129 -0.25162 C 0.11007 -0.2537 0.10955 -0.25648 0.10816 -0.2581 C 0.09531 -0.27315 0.08264 -0.27708 0.06615 -0.27963 C 0.05469 -0.27801 0.04358 -0.27546 0.03229 -0.27315 C 0.029 -0.27176 0.02587 -0.27037 0.02257 -0.26898 C 0.0184 -0.26713 0.00972 -0.26458 0.00972 -0.26458 C -0.00052 -0.25532 -0.01371 -0.24838 -0.02257 -0.23657 C -0.03212 -0.22384 -0.03871 -0.21134 -0.04514 -0.19583 C -0.05104 -0.18171 -0.05903 -0.16944 -0.06441 -0.15486 C -0.06927 -0.14167 -0.06771 -0.12662 -0.07413 -0.11412 C -0.07673 -0.10301 -0.07847 -0.09213 -0.08212 -0.08171 C -0.08403 -0.06968 -0.08819 -0.05903 -0.09184 -0.04745 C -0.09583 -0.03472 -0.09687 -0.02106 -0.10156 -0.0088 C -0.10382 0.00741 -0.1059 0.025 -0.11285 0.03843 C -0.11649 0.0537 -0.11146 0.03611 -0.11927 0.05162 C -0.12014 0.05347 -0.12239 0.06597 -0.12257 0.06667 C -0.12326 0.06898 -0.12482 0.07083 -0.12569 0.07315 C -0.12934 0.08264 -0.12934 0.0919 -0.13385 0.10093 C -0.13663 0.11227 -0.13455 0.10579 -0.14184 0.12037 C -0.14288 0.12245 -0.14514 0.12685 -0.14514 0.12685 C -0.14774 0.1375 -0.15191 0.14792 -0.15486 0.15903 C -0.15868 0.17315 -0.15955 0.18935 -0.16128 0.20417 C -0.1618 0.21505 -0.16094 0.22593 -0.16285 0.23657 C -0.16371 0.24167 -0.16719 0.24514 -0.16927 0.24931 C -0.17899 0.26852 -0.19028 0.28056 -0.20642 0.2882 C -0.20798 0.28796 -0.22083 0.28565 -0.22413 0.2838 C -0.23281 0.27894 -0.2342 0.26921 -0.23871 0.26019 C -0.23993 0.25764 -0.24201 0.25602 -0.2434 0.2537 C -0.24687 0.24792 -0.25 0.24051 -0.25312 0.23426 C -0.25416 0.23218 -0.25642 0.22778 -0.25642 0.22778 C -0.25694 0.22593 -0.26666 0.20347 -0.26128 0.21065 " pathEditMode="relative" ptsTypes="ffffffffffffffffffffffffffffffffffffffffA">
                                      <p:cBhvr>
                                        <p:cTn id="18" dur="2000" fill="hold"/>
                                        <p:tgtEl>
                                          <p:spTgt spid="3078"/>
                                        </p:tgtEl>
                                        <p:attrNameLst>
                                          <p:attrName>ppt_x</p:attrName>
                                          <p:attrName>ppt_y</p:attrName>
                                        </p:attrNameLst>
                                      </p:cBhvr>
                                    </p:animMotion>
                                  </p:childTnLst>
                                </p:cTn>
                              </p:par>
                            </p:childTnLst>
                          </p:cTn>
                        </p:par>
                      </p:childTnLst>
                    </p:cTn>
                  </p:par>
                  <p:par>
                    <p:cTn id="19" fill="hold">
                      <p:stCondLst>
                        <p:cond delay="indefinite"/>
                      </p:stCondLst>
                      <p:childTnLst>
                        <p:par>
                          <p:cTn id="20" fill="hold">
                            <p:stCondLst>
                              <p:cond delay="0"/>
                            </p:stCondLst>
                            <p:childTnLst>
                              <p:par>
                                <p:cTn id="21" presetID="0" presetClass="path" presetSubtype="0" accel="50000" decel="50000" fill="hold" nodeType="clickEffect">
                                  <p:stCondLst>
                                    <p:cond delay="0"/>
                                  </p:stCondLst>
                                  <p:childTnLst>
                                    <p:animMotion origin="layout" path="M -1.38778E-17 6.93889E-18 C -0.00902 -0.00301 -0.01232 -0.01042 -0.01944 -0.01713 C -0.03784 -0.03495 -0.01319 -0.00648 -0.03229 -0.02801 C -0.03802 -0.03449 -0.03784 -0.03704 -0.04514 -0.04305 C -0.0493 -0.04653 -0.05521 -0.04838 -0.05972 -0.05162 C -0.06892 -0.05833 -0.07083 -0.06204 -0.07916 -0.06667 C -0.09253 -0.07407 -0.10677 -0.0787 -0.121 -0.08171 C -0.13611 -0.08032 -0.14097 -0.07917 -0.1533 -0.07523 C -0.16041 -0.06805 -0.16406 -0.05972 -0.171 -0.05162 C -0.17847 -0.04282 -0.18906 -0.03611 -0.19357 -0.02361 C -0.19861 -0.00949 -0.20156 0.00648 -0.20816 0.01945 C -0.21059 0.02963 -0.21493 0.04051 -0.21944 0.04954 C -0.21996 0.05162 -0.22031 0.05394 -0.221 0.05602 C -0.22187 0.05833 -0.22361 0.06019 -0.2243 0.0625 C -0.22517 0.06528 -0.22517 0.06829 -0.22587 0.07107 C -0.22673 0.07408 -0.22812 0.07685 -0.22916 0.07963 C -0.23333 0.10232 -0.2276 0.0757 -0.23385 0.09468 C -0.23767 0.10625 -0.23837 0.11945 -0.24201 0.13125 C -0.24757 0.16852 -0.23889 0.11389 -0.24687 0.15278 C -0.24982 0.16713 -0.24913 0.16991 -0.25486 0.18287 C -0.25677 0.19352 -0.26076 0.20255 -0.26302 0.21296 C -0.26371 0.21597 -0.26493 0.22477 -0.26614 0.22801 C -0.27534 0.25232 -0.26718 0.22384 -0.2743 0.25162 C -0.28142 0.27986 -0.28402 0.3081 -0.29687 0.33333 C -0.30208 0.36921 -0.32343 0.39259 -0.34201 0.41736 C -0.34826 0.4257 -0.35139 0.43773 -0.35816 0.44514 C -0.36823 0.45579 -0.3809 0.46806 -0.38871 0.48171 C -0.39566 0.49375 -0.39114 0.49236 -0.4 0.50324 C -0.40972 0.51551 -0.42118 0.525 -0.43073 0.53773 C -0.44913 0.56227 -0.47031 0.58449 -0.49514 0.59583 C -0.51493 0.62153 -0.48802 0.58773 -0.50972 0.61088 C -0.521 0.62292 -0.52205 0.6287 -0.53715 0.63241 C -0.54392 0.63588 -0.54496 0.63704 -0.55173 0.63866 C -0.55868 0.64028 -0.57257 0.64306 -0.57257 0.64306 C -0.58854 0.64213 -0.60399 0.64954 -0.61302 0.63241 C -0.6151 0.62361 -0.61475 0.61458 -0.61788 0.60648 " pathEditMode="relative" ptsTypes="fffffffffffffffffffffffffffffffffffA">
                                      <p:cBhvr>
                                        <p:cTn id="22" dur="2000" fill="hold"/>
                                        <p:tgtEl>
                                          <p:spTgt spid="3079"/>
                                        </p:tgtEl>
                                        <p:attrNameLst>
                                          <p:attrName>ppt_x</p:attrName>
                                          <p:attrName>ppt_y</p:attrName>
                                        </p:attrNameLst>
                                      </p:cBhvr>
                                    </p:animMotion>
                                  </p:childTnLst>
                                </p:cTn>
                              </p:par>
                            </p:childTnLst>
                          </p:cTn>
                        </p:par>
                      </p:childTnLst>
                    </p:cTn>
                  </p:par>
                  <p:par>
                    <p:cTn id="23" fill="hold">
                      <p:stCondLst>
                        <p:cond delay="indefinite"/>
                      </p:stCondLst>
                      <p:childTnLst>
                        <p:par>
                          <p:cTn id="24" fill="hold">
                            <p:stCondLst>
                              <p:cond delay="0"/>
                            </p:stCondLst>
                            <p:childTnLst>
                              <p:par>
                                <p:cTn id="25" presetID="0" presetClass="path" presetSubtype="0" accel="50000" decel="50000" fill="hold" nodeType="clickEffect">
                                  <p:stCondLst>
                                    <p:cond delay="0"/>
                                  </p:stCondLst>
                                  <p:childTnLst>
                                    <p:animMotion origin="layout" path="M 1.38889E-6 -7.40741E-7 C -0.01025 -0.02106 0.00521 0.00972 -0.00799 -0.01296 C -0.01424 -0.02361 -0.01858 -0.03634 -0.02413 -0.04745 C -0.02535 -0.05 -0.02761 -0.05139 -0.029 -0.0537 C -0.0342 -0.0625 -0.03959 -0.07407 -0.04358 -0.08379 C -0.05104 -0.10208 -0.05573 -0.12153 -0.06285 -0.13981 C -0.06337 -0.14329 -0.06372 -0.14699 -0.06441 -0.15046 C -0.06545 -0.15625 -0.06771 -0.16782 -0.06771 -0.16782 C -0.07014 -0.20162 -0.07222 -0.22685 -0.06615 -0.26018 C -0.06441 -0.27014 -0.05486 -0.28241 -0.05157 -0.29259 C -0.0467 -0.30787 -0.04323 -0.32153 -0.03056 -0.32685 C -0.01146 -0.34606 0.00104 -0.34722 0.0243 -0.35278 C 0.03559 -0.35208 0.04687 -0.35162 0.05816 -0.35046 C 0.06475 -0.34977 0.071 -0.34629 0.07743 -0.34421 C 0.09253 -0.33912 0.10746 -0.33403 0.12257 -0.32916 C 0.12552 -0.32523 0.12968 -0.32268 0.13229 -0.31829 C 0.13854 -0.30764 0.12691 -0.31412 0.14045 -0.30972 C 0.14913 -0.29166 0.13507 -0.31898 0.1533 -0.29467 C 0.16614 -0.27754 0.18107 -0.26366 0.19687 -0.25162 C 0.20486 -0.2456 0.21441 -0.24421 0.22257 -0.23866 C 0.24201 -0.22546 0.2592 -0.21366 0.28073 -0.20856 C 0.29687 -0.20926 0.31302 -0.20949 0.32916 -0.21088 C 0.3335 -0.21134 0.33784 -0.2125 0.33871 -0.21944 C 0.33941 -0.225 0.33871 -0.23079 0.33871 -0.23657 " pathEditMode="relative" ptsTypes="fffffffffffffffffffffffA">
                                      <p:cBhvr>
                                        <p:cTn id="26" dur="2000" fill="hold"/>
                                        <p:tgtEl>
                                          <p:spTgt spid="3080"/>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bg>
      <p:bgPr>
        <a:gradFill>
          <a:gsLst>
            <a:gs pos="61000">
              <a:srgbClr val="5D0A90"/>
            </a:gs>
            <a:gs pos="61000">
              <a:srgbClr val="5D0A90"/>
            </a:gs>
            <a:gs pos="61000">
              <a:srgbClr val="5D0A90"/>
            </a:gs>
            <a:gs pos="61000">
              <a:srgbClr val="5D0A90"/>
            </a:gs>
            <a:gs pos="61000">
              <a:srgbClr val="5D0A90"/>
            </a:gs>
            <a:gs pos="61000">
              <a:srgbClr val="5D0A90"/>
            </a:gs>
            <a:gs pos="61000">
              <a:srgbClr val="5D0A90"/>
            </a:gs>
            <a:gs pos="61000">
              <a:srgbClr val="5D0A90"/>
            </a:gs>
            <a:gs pos="64999">
              <a:srgbClr val="F0EBD5"/>
            </a:gs>
            <a:gs pos="100000">
              <a:srgbClr val="D1C39F"/>
            </a:gs>
          </a:gsLst>
          <a:lin ang="270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54F802"/>
                </a:solidFill>
              </a:rPr>
              <a:t>butterflies</a:t>
            </a:r>
            <a:endParaRPr lang="en-US" dirty="0">
              <a:solidFill>
                <a:srgbClr val="54F802"/>
              </a:solidFill>
            </a:endParaRPr>
          </a:p>
        </p:txBody>
      </p:sp>
      <p:sp>
        <p:nvSpPr>
          <p:cNvPr id="3" name="Content Placeholder 2"/>
          <p:cNvSpPr>
            <a:spLocks noGrp="1"/>
          </p:cNvSpPr>
          <p:nvPr>
            <p:ph idx="1"/>
          </p:nvPr>
        </p:nvSpPr>
        <p:spPr/>
        <p:txBody>
          <a:bodyPr/>
          <a:lstStyle/>
          <a:p>
            <a:endParaRPr lang="en-US" dirty="0"/>
          </a:p>
        </p:txBody>
      </p:sp>
      <p:pic>
        <p:nvPicPr>
          <p:cNvPr id="2050" name="Picture 2" descr="C:\Users\CompaqCQ60\Pictures\amys pics\butterfly.jpg"/>
          <p:cNvPicPr>
            <a:picLocks noChangeAspect="1" noChangeArrowheads="1"/>
          </p:cNvPicPr>
          <p:nvPr/>
        </p:nvPicPr>
        <p:blipFill>
          <a:blip r:embed="rId2"/>
          <a:srcRect/>
          <a:stretch>
            <a:fillRect/>
          </a:stretch>
        </p:blipFill>
        <p:spPr bwMode="auto">
          <a:xfrm>
            <a:off x="2438400" y="1371600"/>
            <a:ext cx="4038600" cy="4038600"/>
          </a:xfrm>
          <a:prstGeom prst="rect">
            <a:avLst/>
          </a:prstGeom>
          <a:noFill/>
        </p:spPr>
      </p:pic>
      <p:pic>
        <p:nvPicPr>
          <p:cNvPr id="2051" name="Picture 3" descr="C:\Users\CompaqCQ60\Pictures\amys pics\butterfly1.jpg"/>
          <p:cNvPicPr>
            <a:picLocks noChangeAspect="1" noChangeArrowheads="1"/>
          </p:cNvPicPr>
          <p:nvPr/>
        </p:nvPicPr>
        <p:blipFill>
          <a:blip r:embed="rId3"/>
          <a:srcRect/>
          <a:stretch>
            <a:fillRect/>
          </a:stretch>
        </p:blipFill>
        <p:spPr bwMode="auto">
          <a:xfrm>
            <a:off x="533400" y="4191000"/>
            <a:ext cx="2516188" cy="2438400"/>
          </a:xfrm>
          <a:prstGeom prst="rect">
            <a:avLst/>
          </a:prstGeom>
          <a:noFill/>
        </p:spPr>
      </p:pic>
      <p:pic>
        <p:nvPicPr>
          <p:cNvPr id="2054" name="Picture 6" descr="C:\Users\CompaqCQ60\Pictures\amys pics\Lol.jpg"/>
          <p:cNvPicPr>
            <a:picLocks noChangeAspect="1" noChangeArrowheads="1"/>
          </p:cNvPicPr>
          <p:nvPr/>
        </p:nvPicPr>
        <p:blipFill>
          <a:blip r:embed="rId4"/>
          <a:srcRect/>
          <a:stretch>
            <a:fillRect/>
          </a:stretch>
        </p:blipFill>
        <p:spPr bwMode="auto">
          <a:xfrm>
            <a:off x="6019800" y="228600"/>
            <a:ext cx="2895600" cy="2514600"/>
          </a:xfrm>
          <a:prstGeom prst="rect">
            <a:avLst/>
          </a:prstGeom>
          <a:noFill/>
        </p:spPr>
      </p:pic>
      <p:pic>
        <p:nvPicPr>
          <p:cNvPr id="2056" name="Picture 8" descr="C:\Users\CompaqCQ60\Pictures\amys pics\Aww.jpg"/>
          <p:cNvPicPr>
            <a:picLocks noChangeAspect="1" noChangeArrowheads="1"/>
          </p:cNvPicPr>
          <p:nvPr/>
        </p:nvPicPr>
        <p:blipFill>
          <a:blip r:embed="rId5"/>
          <a:srcRect/>
          <a:stretch>
            <a:fillRect/>
          </a:stretch>
        </p:blipFill>
        <p:spPr bwMode="auto">
          <a:xfrm>
            <a:off x="457200" y="304800"/>
            <a:ext cx="2667000" cy="2286000"/>
          </a:xfrm>
          <a:prstGeom prst="rect">
            <a:avLst/>
          </a:prstGeom>
          <a:noFill/>
        </p:spPr>
      </p:pic>
      <p:pic>
        <p:nvPicPr>
          <p:cNvPr id="4" name="Picture 2" descr="C:\Users\CompaqCQ60\Pictures\amys pics\Yellow.jpg"/>
          <p:cNvPicPr>
            <a:picLocks noChangeAspect="1" noChangeArrowheads="1"/>
          </p:cNvPicPr>
          <p:nvPr/>
        </p:nvPicPr>
        <p:blipFill>
          <a:blip r:embed="rId6"/>
          <a:srcRect/>
          <a:stretch>
            <a:fillRect/>
          </a:stretch>
        </p:blipFill>
        <p:spPr bwMode="auto">
          <a:xfrm>
            <a:off x="6019800" y="4267200"/>
            <a:ext cx="2438400" cy="2590800"/>
          </a:xfrm>
          <a:prstGeom prst="rect">
            <a:avLst/>
          </a:prstGeom>
          <a:noFill/>
        </p:spPr>
      </p:pic>
    </p:spTree>
  </p:cSld>
  <p:clrMapOvr>
    <a:masterClrMapping/>
  </p:clrMapOvr>
  <p:transition advTm="2636"/>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BF111D"/>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66CC"/>
                </a:solidFill>
              </a:rPr>
              <a:t>Moths</a:t>
            </a:r>
            <a:endParaRPr lang="en-US" dirty="0">
              <a:solidFill>
                <a:srgbClr val="FF66CC"/>
              </a:solidFill>
            </a:endParaRPr>
          </a:p>
        </p:txBody>
      </p:sp>
      <p:sp>
        <p:nvSpPr>
          <p:cNvPr id="3" name="Content Placeholder 2"/>
          <p:cNvSpPr>
            <a:spLocks noGrp="1"/>
          </p:cNvSpPr>
          <p:nvPr>
            <p:ph idx="1"/>
          </p:nvPr>
        </p:nvSpPr>
        <p:spPr/>
        <p:txBody>
          <a:bodyPr/>
          <a:lstStyle/>
          <a:p>
            <a:pPr>
              <a:buNone/>
            </a:pPr>
            <a:endParaRPr lang="en-US" dirty="0"/>
          </a:p>
        </p:txBody>
      </p:sp>
      <p:pic>
        <p:nvPicPr>
          <p:cNvPr id="4098" name="Picture 2" descr="C:\Users\CompaqCQ60\Pictures\amys pics\ha.jpg"/>
          <p:cNvPicPr>
            <a:picLocks noChangeAspect="1" noChangeArrowheads="1"/>
          </p:cNvPicPr>
          <p:nvPr/>
        </p:nvPicPr>
        <p:blipFill>
          <a:blip r:embed="rId2"/>
          <a:srcRect/>
          <a:stretch>
            <a:fillRect/>
          </a:stretch>
        </p:blipFill>
        <p:spPr bwMode="auto">
          <a:xfrm>
            <a:off x="2971800" y="2057400"/>
            <a:ext cx="3124200" cy="2667000"/>
          </a:xfrm>
          <a:prstGeom prst="rect">
            <a:avLst/>
          </a:prstGeom>
          <a:noFill/>
        </p:spPr>
      </p:pic>
      <p:pic>
        <p:nvPicPr>
          <p:cNvPr id="4099" name="Picture 3" descr="C:\Users\CompaqCQ60\Pictures\amys pics\s.jpg"/>
          <p:cNvPicPr>
            <a:picLocks noChangeAspect="1" noChangeArrowheads="1"/>
          </p:cNvPicPr>
          <p:nvPr/>
        </p:nvPicPr>
        <p:blipFill>
          <a:blip r:embed="rId3"/>
          <a:srcRect/>
          <a:stretch>
            <a:fillRect/>
          </a:stretch>
        </p:blipFill>
        <p:spPr bwMode="auto">
          <a:xfrm>
            <a:off x="990600" y="3886200"/>
            <a:ext cx="2438400" cy="2438400"/>
          </a:xfrm>
          <a:prstGeom prst="rect">
            <a:avLst/>
          </a:prstGeom>
          <a:noFill/>
        </p:spPr>
      </p:pic>
      <p:pic>
        <p:nvPicPr>
          <p:cNvPr id="4100" name="Picture 4" descr="C:\Users\CompaqCQ60\Pictures\amys pics\loss.jpg"/>
          <p:cNvPicPr>
            <a:picLocks noChangeAspect="1" noChangeArrowheads="1"/>
          </p:cNvPicPr>
          <p:nvPr/>
        </p:nvPicPr>
        <p:blipFill>
          <a:blip r:embed="rId4"/>
          <a:srcRect/>
          <a:stretch>
            <a:fillRect/>
          </a:stretch>
        </p:blipFill>
        <p:spPr bwMode="auto">
          <a:xfrm>
            <a:off x="5486400" y="457200"/>
            <a:ext cx="2362200" cy="2667000"/>
          </a:xfrm>
          <a:prstGeom prst="rect">
            <a:avLst/>
          </a:prstGeom>
          <a:noFill/>
        </p:spPr>
      </p:pic>
      <p:pic>
        <p:nvPicPr>
          <p:cNvPr id="4101" name="Picture 5" descr="C:\Users\CompaqCQ60\Pictures\amys pics\bnw.jpg"/>
          <p:cNvPicPr>
            <a:picLocks noChangeAspect="1" noChangeArrowheads="1"/>
          </p:cNvPicPr>
          <p:nvPr/>
        </p:nvPicPr>
        <p:blipFill>
          <a:blip r:embed="rId5"/>
          <a:srcRect/>
          <a:stretch>
            <a:fillRect/>
          </a:stretch>
        </p:blipFill>
        <p:spPr bwMode="auto">
          <a:xfrm>
            <a:off x="7280275" y="5006975"/>
            <a:ext cx="1863725" cy="1851025"/>
          </a:xfrm>
          <a:prstGeom prst="rect">
            <a:avLst/>
          </a:prstGeom>
          <a:noFill/>
        </p:spPr>
      </p:pic>
      <p:pic>
        <p:nvPicPr>
          <p:cNvPr id="1026" name="Picture 2" descr="C:\Users\CompaqCQ60\Pictures\amys pics\hALOL.jpg"/>
          <p:cNvPicPr>
            <a:picLocks noChangeAspect="1" noChangeArrowheads="1"/>
          </p:cNvPicPr>
          <p:nvPr/>
        </p:nvPicPr>
        <p:blipFill>
          <a:blip r:embed="rId6"/>
          <a:srcRect/>
          <a:stretch>
            <a:fillRect/>
          </a:stretch>
        </p:blipFill>
        <p:spPr bwMode="auto">
          <a:xfrm>
            <a:off x="0" y="0"/>
            <a:ext cx="2057399" cy="2055812"/>
          </a:xfrm>
          <a:prstGeom prst="rect">
            <a:avLst/>
          </a:prstGeom>
          <a:noFill/>
        </p:spPr>
      </p:pic>
      <p:sp>
        <p:nvSpPr>
          <p:cNvPr id="3073" name="Rectangle 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444444"/>
                </a:solidFill>
                <a:effectLst/>
                <a:latin typeface="Arial Unicode MS" pitchFamily="34" charset="-128"/>
                <a:cs typeface="Segoe UI" pitchFamily="34" charset="0"/>
              </a:rPr>
              <a:t>4d1qiywh</a:t>
            </a:r>
            <a:r>
              <a:rPr kumimoji="0" lang="en-US" sz="1100" b="0" i="0" u="none" strike="noStrike" cap="none" normalizeH="0" baseline="0" smtClean="0">
                <a:ln>
                  <a:noFill/>
                </a:ln>
                <a:solidFill>
                  <a:schemeClr val="tx1"/>
                </a:solidFill>
                <a:effectLst/>
                <a:latin typeface="Arial" pitchFamily="34"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ransition advTm="2636"/>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4000" r="-1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BF111D"/>
                </a:solidFill>
              </a:rPr>
              <a:t>Thank you </a:t>
            </a:r>
            <a:endParaRPr lang="en-US" dirty="0">
              <a:solidFill>
                <a:srgbClr val="BF111D"/>
              </a:solidFill>
            </a:endParaRPr>
          </a:p>
        </p:txBody>
      </p:sp>
      <p:sp>
        <p:nvSpPr>
          <p:cNvPr id="3" name="Content Placeholder 2"/>
          <p:cNvSpPr>
            <a:spLocks noGrp="1"/>
          </p:cNvSpPr>
          <p:nvPr>
            <p:ph idx="1"/>
          </p:nvPr>
        </p:nvSpPr>
        <p:spPr/>
        <p:txBody>
          <a:bodyPr>
            <a:normAutofit lnSpcReduction="10000"/>
          </a:bodyPr>
          <a:lstStyle/>
          <a:p>
            <a:pPr>
              <a:buNone/>
            </a:pPr>
            <a:r>
              <a:rPr lang="en-US" dirty="0" smtClean="0"/>
              <a:t>                  </a:t>
            </a:r>
            <a:r>
              <a:rPr lang="en-US" dirty="0" smtClean="0">
                <a:solidFill>
                  <a:srgbClr val="7030A0"/>
                </a:solidFill>
              </a:rPr>
              <a:t>Thank you</a:t>
            </a:r>
          </a:p>
          <a:p>
            <a:pPr>
              <a:buNone/>
            </a:pPr>
            <a:r>
              <a:rPr lang="en-US" dirty="0" smtClean="0"/>
              <a:t>                                                           </a:t>
            </a:r>
            <a:r>
              <a:rPr lang="en-US" dirty="0" smtClean="0">
                <a:solidFill>
                  <a:schemeClr val="tx2">
                    <a:lumMod val="75000"/>
                  </a:schemeClr>
                </a:solidFill>
              </a:rPr>
              <a:t>Thank you </a:t>
            </a:r>
          </a:p>
          <a:p>
            <a:pPr>
              <a:buNone/>
            </a:pPr>
            <a:r>
              <a:rPr lang="en-US" dirty="0" smtClean="0"/>
              <a:t>        </a:t>
            </a:r>
            <a:r>
              <a:rPr lang="en-US" dirty="0" smtClean="0">
                <a:solidFill>
                  <a:srgbClr val="F824E9"/>
                </a:solidFill>
              </a:rPr>
              <a:t>Thank you</a:t>
            </a:r>
            <a:r>
              <a:rPr lang="en-US" dirty="0" smtClean="0"/>
              <a:t>          </a:t>
            </a:r>
            <a:r>
              <a:rPr lang="en-US" dirty="0" smtClean="0">
                <a:solidFill>
                  <a:srgbClr val="FCFC60"/>
                </a:solidFill>
              </a:rPr>
              <a:t>Thank you</a:t>
            </a:r>
          </a:p>
          <a:p>
            <a:pPr>
              <a:buNone/>
            </a:pPr>
            <a:r>
              <a:rPr lang="en-US" dirty="0" smtClean="0">
                <a:solidFill>
                  <a:schemeClr val="bg1">
                    <a:lumMod val="95000"/>
                  </a:schemeClr>
                </a:solidFill>
              </a:rPr>
              <a:t>Thank you</a:t>
            </a:r>
            <a:r>
              <a:rPr lang="en-US" dirty="0" smtClean="0"/>
              <a:t>                 </a:t>
            </a:r>
          </a:p>
          <a:p>
            <a:pPr>
              <a:buNone/>
            </a:pPr>
            <a:r>
              <a:rPr lang="en-US" dirty="0" smtClean="0"/>
              <a:t>                                   </a:t>
            </a:r>
            <a:r>
              <a:rPr lang="en-US" dirty="0" smtClean="0">
                <a:solidFill>
                  <a:srgbClr val="6600CC"/>
                </a:solidFill>
              </a:rPr>
              <a:t>Thank you</a:t>
            </a:r>
            <a:r>
              <a:rPr lang="en-US" dirty="0" smtClean="0"/>
              <a:t>                                            </a:t>
            </a:r>
          </a:p>
          <a:p>
            <a:pPr>
              <a:buNone/>
            </a:pPr>
            <a:endParaRPr lang="en-US" dirty="0" smtClean="0"/>
          </a:p>
          <a:p>
            <a:pPr>
              <a:buNone/>
            </a:pPr>
            <a:endParaRPr lang="en-US" dirty="0" smtClean="0"/>
          </a:p>
          <a:p>
            <a:pPr>
              <a:buNone/>
            </a:pPr>
            <a:r>
              <a:rPr lang="en-US" smtClean="0"/>
              <a:t>    </a:t>
            </a:r>
            <a:r>
              <a:rPr lang="en-US" smtClean="0">
                <a:solidFill>
                  <a:srgbClr val="C00000"/>
                </a:solidFill>
              </a:rPr>
              <a:t>FOR WATCHING OUR PRESENTATION ☺☺</a:t>
            </a:r>
            <a:endParaRPr lang="en-US" dirty="0">
              <a:solidFill>
                <a:srgbClr val="C0000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25000" b="-2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Life Cycle</a:t>
            </a:r>
            <a:endParaRPr lang="en-US" dirty="0"/>
          </a:p>
        </p:txBody>
      </p:sp>
      <p:sp>
        <p:nvSpPr>
          <p:cNvPr id="3" name="Content Placeholder 2"/>
          <p:cNvSpPr>
            <a:spLocks noGrp="1"/>
          </p:cNvSpPr>
          <p:nvPr>
            <p:ph idx="1"/>
          </p:nvPr>
        </p:nvSpPr>
        <p:spPr/>
        <p:txBody>
          <a:bodyPr>
            <a:normAutofit lnSpcReduction="10000"/>
          </a:bodyPr>
          <a:lstStyle/>
          <a:p>
            <a:pPr>
              <a:buNone/>
            </a:pPr>
            <a:r>
              <a:rPr lang="en-US" dirty="0" smtClean="0"/>
              <a:t>Egg:- A female butterfly or Moth lays their egg where they collect their food.</a:t>
            </a:r>
          </a:p>
          <a:p>
            <a:pPr>
              <a:buNone/>
            </a:pPr>
            <a:r>
              <a:rPr lang="en-US" dirty="0" smtClean="0"/>
              <a:t>Caterpillar:- These things hatch from an egg and turn into a hairy wormish thing call a caterpillar.</a:t>
            </a:r>
          </a:p>
          <a:p>
            <a:pPr>
              <a:buNone/>
            </a:pPr>
            <a:r>
              <a:rPr lang="en-US" dirty="0" smtClean="0"/>
              <a:t>Pupa:- When a caterpillar grows it makes itself a cocoon to grow into a Moth or Butterfly.</a:t>
            </a:r>
            <a:br>
              <a:rPr lang="en-US" dirty="0" smtClean="0"/>
            </a:br>
            <a:r>
              <a:rPr lang="en-US" dirty="0" smtClean="0"/>
              <a:t>Adult:- Then it turns into a beautiful, colourful Butterfly or Moth.</a:t>
            </a:r>
            <a:endParaRPr lang="en-US" dirty="0"/>
          </a:p>
        </p:txBody>
      </p:sp>
    </p:spTree>
  </p:cSld>
  <p:clrMapOvr>
    <a:masterClrMapping/>
  </p:clrMapOvr>
  <p:transition advTm="2443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30000" b="-30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417638"/>
          </a:xfrm>
        </p:spPr>
        <p:txBody>
          <a:bodyPr>
            <a:normAutofit fontScale="90000"/>
          </a:bodyPr>
          <a:lstStyle/>
          <a:p>
            <a:r>
              <a:rPr lang="en-US" sz="53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Moths Habitats</a:t>
            </a: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endParaRPr lang="en-US" dirty="0">
              <a:solidFill>
                <a:srgbClr val="BF111D"/>
              </a:solidFill>
              <a:latin typeface="Century Gothic" pitchFamily="34" charset="0"/>
              <a:ea typeface="Tahoma" pitchFamily="34" charset="0"/>
              <a:cs typeface="Tahoma" pitchFamily="34" charset="0"/>
            </a:endParaRPr>
          </a:p>
        </p:txBody>
      </p:sp>
      <p:sp>
        <p:nvSpPr>
          <p:cNvPr id="3" name="Content Placeholder 2"/>
          <p:cNvSpPr>
            <a:spLocks noGrp="1"/>
          </p:cNvSpPr>
          <p:nvPr>
            <p:ph idx="1"/>
          </p:nvPr>
        </p:nvSpPr>
        <p:spPr/>
        <p:txBody>
          <a:bodyPr/>
          <a:lstStyle/>
          <a:p>
            <a:pPr>
              <a:buNone/>
            </a:pPr>
            <a:r>
              <a:rPr lang="en-US" dirty="0" smtClean="0">
                <a:solidFill>
                  <a:schemeClr val="bg1"/>
                </a:solidFill>
              </a:rPr>
              <a:t>    Moths habitats are somewhere that no one else can get into, and that is why they prefer to have their habitats somewhere wooded and not noticeable and they like their habitats in wooded areas so that they can camouflage themselves. You can also find moths and butterflies where not a lot of humans live.</a:t>
            </a:r>
          </a:p>
        </p:txBody>
      </p:sp>
    </p:spTree>
  </p:cSld>
  <p:clrMapOvr>
    <a:masterClrMapping/>
  </p:clrMapOvr>
  <p:transition advTm="24867"/>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3000" b="-3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229600" cy="2286000"/>
          </a:xfrm>
        </p:spPr>
        <p:txBody>
          <a:bodyPr>
            <a:normAutofit/>
          </a:bodyPr>
          <a:lstStyle/>
          <a:p>
            <a:r>
              <a:rPr lang="en-US" dirty="0" smtClean="0">
                <a:ln w="18415" cmpd="sng">
                  <a:solidFill>
                    <a:srgbClr val="FFFFFF"/>
                  </a:solidFill>
                  <a:prstDash val="solid"/>
                </a:ln>
                <a:solidFill>
                  <a:srgbClr val="FFFFFF"/>
                </a:solidFill>
                <a:effectLst>
                  <a:glow rad="228600">
                    <a:schemeClr val="accent4">
                      <a:satMod val="175000"/>
                      <a:alpha val="40000"/>
                    </a:schemeClr>
                  </a:glow>
                  <a:outerShdw blurRad="63500" dir="3600000" algn="tl" rotWithShape="0">
                    <a:srgbClr val="000000">
                      <a:alpha val="70000"/>
                    </a:srgbClr>
                  </a:outerShdw>
                </a:effectLst>
              </a:rPr>
              <a:t>Butterflies Habitats</a:t>
            </a:r>
            <a:endParaRPr lang="en-US" dirty="0">
              <a:solidFill>
                <a:schemeClr val="bg1"/>
              </a:solidFill>
              <a:effectLst>
                <a:glow rad="228600">
                  <a:schemeClr val="accent4">
                    <a:satMod val="175000"/>
                    <a:alpha val="40000"/>
                  </a:schemeClr>
                </a:glow>
                <a:outerShdw blurRad="63500" dir="3600000" algn="tl" rotWithShape="0">
                  <a:srgbClr val="000000">
                    <a:alpha val="70000"/>
                  </a:srgbClr>
                </a:outerShdw>
              </a:effectLst>
            </a:endParaRPr>
          </a:p>
        </p:txBody>
      </p:sp>
      <p:sp>
        <p:nvSpPr>
          <p:cNvPr id="3" name="Content Placeholder 2"/>
          <p:cNvSpPr>
            <a:spLocks noGrp="1"/>
          </p:cNvSpPr>
          <p:nvPr>
            <p:ph idx="1"/>
          </p:nvPr>
        </p:nvSpPr>
        <p:spPr>
          <a:xfrm>
            <a:off x="457200" y="1524000"/>
            <a:ext cx="8229600" cy="4525963"/>
          </a:xfrm>
        </p:spPr>
        <p:txBody>
          <a:bodyPr/>
          <a:lstStyle/>
          <a:p>
            <a:pPr>
              <a:buNone/>
            </a:pPr>
            <a:r>
              <a:rPr lang="en-US" dirty="0" smtClean="0">
                <a:latin typeface="Tahoma" pitchFamily="34" charset="0"/>
                <a:ea typeface="Tahoma" pitchFamily="34" charset="0"/>
                <a:cs typeface="Tahoma" pitchFamily="34" charset="0"/>
              </a:rPr>
              <a:t>   </a:t>
            </a:r>
            <a:r>
              <a:rPr lang="en-US" dirty="0" smtClean="0">
                <a:solidFill>
                  <a:schemeClr val="bg1"/>
                </a:solidFill>
                <a:latin typeface="Tahoma" pitchFamily="34" charset="0"/>
                <a:ea typeface="Tahoma" pitchFamily="34" charset="0"/>
                <a:cs typeface="Tahoma" pitchFamily="34" charset="0"/>
              </a:rPr>
              <a:t>Butterflies Habitats are in plenty of different places such as Wetlands including ponds and rivers, Meadows where they can collect nectar, Rainforests where they can hide, but most of these places are being destroyed by natural disasters, weeds and uncontrollable plants , chemicals in the air, roadwork's and humans. </a:t>
            </a:r>
            <a:endParaRPr lang="en-US" dirty="0">
              <a:solidFill>
                <a:schemeClr val="bg1"/>
              </a:solidFill>
              <a:latin typeface="Tahoma" pitchFamily="34" charset="0"/>
              <a:ea typeface="Tahoma" pitchFamily="34" charset="0"/>
              <a:cs typeface="Tahoma" pitchFamily="34" charset="0"/>
            </a:endParaRPr>
          </a:p>
        </p:txBody>
      </p:sp>
    </p:spTree>
  </p:cSld>
  <p:clrMapOvr>
    <a:masterClrMapping/>
  </p:clrMapOvr>
  <p:transition advTm="22292"/>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9000" r="-9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Global Presence</a:t>
            </a:r>
            <a:endParaRPr lang="en-US" dirty="0">
              <a:solidFill>
                <a:schemeClr val="bg1"/>
              </a:solidFill>
            </a:endParaRPr>
          </a:p>
        </p:txBody>
      </p:sp>
      <p:sp>
        <p:nvSpPr>
          <p:cNvPr id="3" name="Content Placeholder 2"/>
          <p:cNvSpPr>
            <a:spLocks noGrp="1"/>
          </p:cNvSpPr>
          <p:nvPr>
            <p:ph idx="1"/>
          </p:nvPr>
        </p:nvSpPr>
        <p:spPr/>
        <p:txBody>
          <a:bodyPr/>
          <a:lstStyle/>
          <a:p>
            <a:pPr>
              <a:buNone/>
            </a:pPr>
            <a:r>
              <a:rPr lang="en-US" dirty="0" smtClean="0"/>
              <a:t>    </a:t>
            </a:r>
            <a:r>
              <a:rPr lang="en-US" dirty="0" smtClean="0">
                <a:solidFill>
                  <a:schemeClr val="bg1"/>
                </a:solidFill>
              </a:rPr>
              <a:t>Butterflies can be found in most places except Antarctica.</a:t>
            </a:r>
          </a:p>
          <a:p>
            <a:pPr>
              <a:buNone/>
            </a:pPr>
            <a:r>
              <a:rPr lang="en-US" dirty="0" smtClean="0">
                <a:solidFill>
                  <a:schemeClr val="bg1"/>
                </a:solidFill>
              </a:rPr>
              <a:t>. Moths are usually found in wooded areas and butterflies in sunny areas</a:t>
            </a:r>
          </a:p>
          <a:p>
            <a:pPr>
              <a:buNone/>
            </a:pPr>
            <a:r>
              <a:rPr lang="en-US" dirty="0" smtClean="0">
                <a:solidFill>
                  <a:schemeClr val="bg1"/>
                </a:solidFill>
              </a:rPr>
              <a:t>. Most butterfly species are found in Peru</a:t>
            </a:r>
            <a:r>
              <a:rPr lang="en-US" dirty="0" smtClean="0"/>
              <a:t>.</a:t>
            </a:r>
          </a:p>
          <a:p>
            <a:pPr>
              <a:buNone/>
            </a:pPr>
            <a:endParaRPr lang="en-US" dirty="0"/>
          </a:p>
        </p:txBody>
      </p:sp>
    </p:spTree>
  </p:cSld>
  <p:clrMapOvr>
    <a:masterClrMapping/>
  </p:clrMapOvr>
  <p:transition advTm="18845"/>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54000" b="-5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Adaptive Behaviors of</a:t>
            </a:r>
            <a:br>
              <a:rPr lang="en-US" dirty="0" smtClean="0"/>
            </a:br>
            <a:r>
              <a:rPr lang="en-US" dirty="0" smtClean="0"/>
              <a:t>Moths</a:t>
            </a:r>
            <a:br>
              <a:rPr lang="en-US" dirty="0" smtClean="0"/>
            </a:br>
            <a:endParaRPr lang="en-US" dirty="0"/>
          </a:p>
        </p:txBody>
      </p:sp>
      <p:sp>
        <p:nvSpPr>
          <p:cNvPr id="3" name="Content Placeholder 2"/>
          <p:cNvSpPr>
            <a:spLocks noGrp="1"/>
          </p:cNvSpPr>
          <p:nvPr>
            <p:ph idx="1"/>
          </p:nvPr>
        </p:nvSpPr>
        <p:spPr/>
        <p:txBody>
          <a:bodyPr/>
          <a:lstStyle/>
          <a:p>
            <a:pPr>
              <a:buNone/>
            </a:pPr>
            <a:r>
              <a:rPr lang="en-US" dirty="0" smtClean="0"/>
              <a:t>   A Moth starts as a caterpillar and then makes a cocoon and it will stick its cocoon to a tree. Then the caterpillar will come out of its cocoon and will be a moth. The most common colours of a moth will be brown and a little bit white. It is good that the most common colours of a moth will be brown and white because they can camouflage themselves in their habitats</a:t>
            </a:r>
            <a:endParaRPr lang="en-US" dirty="0"/>
          </a:p>
        </p:txBody>
      </p:sp>
    </p:spTree>
  </p:cSld>
  <p:clrMapOvr>
    <a:masterClrMapping/>
  </p:clrMapOvr>
  <p:transition advTm="26613"/>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29000" b="-29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chemeClr val="bg1"/>
                </a:solidFill>
              </a:rPr>
              <a:t>Defensive Behaviors of Moths</a:t>
            </a:r>
            <a:endParaRPr lang="en-US" dirty="0">
              <a:solidFill>
                <a:schemeClr val="bg1"/>
              </a:solidFill>
            </a:endParaRPr>
          </a:p>
        </p:txBody>
      </p:sp>
      <p:sp>
        <p:nvSpPr>
          <p:cNvPr id="3" name="Content Placeholder 2"/>
          <p:cNvSpPr>
            <a:spLocks noGrp="1"/>
          </p:cNvSpPr>
          <p:nvPr>
            <p:ph idx="1"/>
          </p:nvPr>
        </p:nvSpPr>
        <p:spPr/>
        <p:txBody>
          <a:bodyPr/>
          <a:lstStyle/>
          <a:p>
            <a:pPr>
              <a:buNone/>
            </a:pPr>
            <a:r>
              <a:rPr lang="en-US" dirty="0" smtClean="0"/>
              <a:t>    </a:t>
            </a:r>
            <a:r>
              <a:rPr lang="en-US" dirty="0" smtClean="0">
                <a:solidFill>
                  <a:schemeClr val="bg1"/>
                </a:solidFill>
              </a:rPr>
              <a:t>A moth is like a butterfly so it can be harmed easily but to defend itself it will camouflage and flutter its wings rapidly in an unconditionally manor. The reason why it will do this is because if any of the powder on its wings come off it will not be able to fly. </a:t>
            </a:r>
            <a:endParaRPr lang="en-US" dirty="0">
              <a:solidFill>
                <a:schemeClr val="bg1"/>
              </a:solidFill>
            </a:endParaRPr>
          </a:p>
        </p:txBody>
      </p:sp>
    </p:spTree>
  </p:cSld>
  <p:clrMapOvr>
    <a:masterClrMapping/>
  </p:clrMapOvr>
  <p:transition advTm="18674"/>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26000" b="-26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r>
            <a:br>
              <a:rPr lang="en-US"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r>
              <a:rPr lang="en-US" b="1" cap="all" dirty="0" smtClean="0">
                <a:ln/>
                <a:solidFill>
                  <a:srgbClr val="C00000"/>
                </a:solidFill>
                <a:effectLst>
                  <a:glow rad="228600">
                    <a:schemeClr val="accent2">
                      <a:satMod val="175000"/>
                      <a:alpha val="40000"/>
                    </a:schemeClr>
                  </a:glow>
                  <a:outerShdw blurRad="19685" dist="12700" dir="5400000" algn="tl" rotWithShape="0">
                    <a:schemeClr val="accent1">
                      <a:satMod val="130000"/>
                      <a:alpha val="60000"/>
                    </a:schemeClr>
                  </a:outerShdw>
                  <a:reflection blurRad="10000" stA="55000" endPos="48000" dist="500" dir="5400000" sy="-100000" algn="bl" rotWithShape="0"/>
                </a:effectLst>
              </a:rPr>
              <a:t>adaptive Behaviors of Butterflies</a:t>
            </a:r>
            <a:r>
              <a:rPr lang="en-US"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
            </a:r>
            <a:br>
              <a:rPr lang="en-US"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br>
            <a:endParaRPr lang="en-U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3" name="Content Placeholder 2"/>
          <p:cNvSpPr>
            <a:spLocks noGrp="1"/>
          </p:cNvSpPr>
          <p:nvPr>
            <p:ph idx="1"/>
          </p:nvPr>
        </p:nvSpPr>
        <p:spPr>
          <a:xfrm>
            <a:off x="457200" y="1752600"/>
            <a:ext cx="8229600" cy="4525963"/>
          </a:xfrm>
        </p:spPr>
        <p:txBody>
          <a:bodyPr>
            <a:normAutofit fontScale="92500" lnSpcReduction="20000"/>
          </a:bodyPr>
          <a:lstStyle/>
          <a:p>
            <a:pPr>
              <a:buNone/>
            </a:pPr>
            <a:r>
              <a:rPr lang="en-US" dirty="0" smtClean="0">
                <a:solidFill>
                  <a:srgbClr val="FFFF00"/>
                </a:solidFill>
              </a:rPr>
              <a:t>    </a:t>
            </a:r>
            <a:r>
              <a:rPr lang="en-US" dirty="0" smtClean="0">
                <a:solidFill>
                  <a:srgbClr val="C00000"/>
                </a:solidFill>
              </a:rPr>
              <a:t>The way that Butterflies adapt to their habitat is they start as a caterpillar and makes its cocoon and sticks it to a tree or on the ground and you will find that they are all brown and they have twigs and bark on them that is also brown, the reason why they are brown is so that they can camouflage themselves from their pray. When the caterpillar has come out of its cocoon it will turn into a Butterfly. Butterflies have heaps of different colours on their wings, they have these colours so that the can camouflage themselves in to their habitats so they can protect themselves.</a:t>
            </a:r>
            <a:endParaRPr lang="en-US" dirty="0">
              <a:solidFill>
                <a:srgbClr val="C00000"/>
              </a:solidFill>
            </a:endParaRPr>
          </a:p>
        </p:txBody>
      </p:sp>
    </p:spTree>
  </p:cSld>
  <p:clrMapOvr>
    <a:masterClrMapping/>
  </p:clrMapOvr>
  <p:transition advTm="39609"/>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47000" b="-47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Defensive Behaviors of Butterflies</a:t>
            </a:r>
            <a:endParaRPr lang="en-US" dirty="0"/>
          </a:p>
        </p:txBody>
      </p:sp>
      <p:sp>
        <p:nvSpPr>
          <p:cNvPr id="3" name="Content Placeholder 2"/>
          <p:cNvSpPr>
            <a:spLocks noGrp="1"/>
          </p:cNvSpPr>
          <p:nvPr>
            <p:ph idx="1"/>
          </p:nvPr>
        </p:nvSpPr>
        <p:spPr/>
        <p:txBody>
          <a:bodyPr>
            <a:normAutofit lnSpcReduction="10000"/>
          </a:bodyPr>
          <a:lstStyle/>
          <a:p>
            <a:pPr>
              <a:buNone/>
            </a:pPr>
            <a:r>
              <a:rPr lang="en-US" dirty="0" smtClean="0"/>
              <a:t>    </a:t>
            </a:r>
            <a:r>
              <a:rPr lang="en-US" dirty="0" smtClean="0">
                <a:solidFill>
                  <a:srgbClr val="F82890"/>
                </a:solidFill>
              </a:rPr>
              <a:t>Butterflies are very fragile and they can be harmed easily. They depend on a lot of different strategies to protect themselves. Some of their predators are: Birds, Spiders, Reptiles, Insects (like Wasps, Flies, and Mites). Most species of butterflies protect themselves by camouflaging themselves so that the predator cant see it. Some species can blend in so well </a:t>
            </a:r>
            <a:r>
              <a:rPr lang="en-US" dirty="0" smtClean="0">
                <a:solidFill>
                  <a:srgbClr val="DF1361"/>
                </a:solidFill>
              </a:rPr>
              <a:t>that you wouldn’t know they were there.</a:t>
            </a:r>
            <a:endParaRPr lang="en-US" dirty="0">
              <a:solidFill>
                <a:srgbClr val="DF1361"/>
              </a:solidFill>
            </a:endParaRPr>
          </a:p>
        </p:txBody>
      </p:sp>
    </p:spTree>
  </p:cSld>
  <p:clrMapOvr>
    <a:masterClrMapping/>
  </p:clrMapOvr>
  <p:transition advTm="2755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2.2|3.1|2.1|2.4|2.2|2.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1557</TotalTime>
  <Words>855</Words>
  <Application>Microsoft Office PowerPoint</Application>
  <PresentationFormat>On-screen Show (4:3)</PresentationFormat>
  <Paragraphs>62</Paragraphs>
  <Slides>18</Slides>
  <Notes>3</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 </vt:lpstr>
      <vt:lpstr>Life Cycle</vt:lpstr>
      <vt:lpstr>Moths Habitats </vt:lpstr>
      <vt:lpstr>Butterflies Habitats</vt:lpstr>
      <vt:lpstr>Global Presence</vt:lpstr>
      <vt:lpstr>Adaptive Behaviors of Moths </vt:lpstr>
      <vt:lpstr>Defensive Behaviors of Moths</vt:lpstr>
      <vt:lpstr> adaptive Behaviors of Butterflies </vt:lpstr>
      <vt:lpstr>Defensive Behaviors of Butterflies</vt:lpstr>
      <vt:lpstr>Where they exist in the food chain</vt:lpstr>
      <vt:lpstr>Butterflies-Local species  </vt:lpstr>
      <vt:lpstr>.</vt:lpstr>
      <vt:lpstr>  Harmful? Beneficial?  </vt:lpstr>
      <vt:lpstr>☺!Amazing!☺</vt:lpstr>
      <vt:lpstr>Pictures</vt:lpstr>
      <vt:lpstr>butterflies</vt:lpstr>
      <vt:lpstr>Moths</vt:lpstr>
      <vt:lpstr>Thank you </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Butterflies And Moths</dc:title>
  <dc:creator>CompaqCQ60</dc:creator>
  <cp:lastModifiedBy>CompaqCQ60</cp:lastModifiedBy>
  <cp:revision>159</cp:revision>
  <dcterms:created xsi:type="dcterms:W3CDTF">2009-07-24T12:01:42Z</dcterms:created>
  <dcterms:modified xsi:type="dcterms:W3CDTF">2009-09-14T21:26:02Z</dcterms:modified>
</cp:coreProperties>
</file>